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sldIdLst>
    <p:sldId id="256" r:id="rId5"/>
    <p:sldId id="1941" r:id="rId6"/>
    <p:sldId id="1937" r:id="rId7"/>
    <p:sldId id="1938" r:id="rId8"/>
    <p:sldId id="1939" r:id="rId9"/>
    <p:sldId id="1936" r:id="rId10"/>
    <p:sldId id="1961" r:id="rId11"/>
    <p:sldId id="1975" r:id="rId12"/>
    <p:sldId id="1976" r:id="rId13"/>
    <p:sldId id="1934" r:id="rId14"/>
    <p:sldId id="1933" r:id="rId15"/>
    <p:sldId id="1965" r:id="rId16"/>
    <p:sldId id="1977" r:id="rId17"/>
    <p:sldId id="1962" r:id="rId18"/>
    <p:sldId id="1963" r:id="rId19"/>
    <p:sldId id="1960" r:id="rId20"/>
    <p:sldId id="1944" r:id="rId21"/>
    <p:sldId id="1946" r:id="rId22"/>
    <p:sldId id="1947" r:id="rId23"/>
    <p:sldId id="1954" r:id="rId24"/>
    <p:sldId id="1949" r:id="rId25"/>
    <p:sldId id="1913" r:id="rId26"/>
    <p:sldId id="1922" r:id="rId27"/>
    <p:sldId id="1940" r:id="rId28"/>
    <p:sldId id="1955" r:id="rId29"/>
    <p:sldId id="1917" r:id="rId30"/>
    <p:sldId id="1956" r:id="rId31"/>
    <p:sldId id="1957" r:id="rId32"/>
    <p:sldId id="1959" r:id="rId33"/>
    <p:sldId id="258" r:id="rId34"/>
    <p:sldId id="1950" r:id="rId35"/>
    <p:sldId id="1927" r:id="rId36"/>
    <p:sldId id="1951" r:id="rId37"/>
    <p:sldId id="1967" r:id="rId38"/>
    <p:sldId id="1966" r:id="rId39"/>
    <p:sldId id="1971" r:id="rId40"/>
    <p:sldId id="1970" r:id="rId41"/>
    <p:sldId id="1972" r:id="rId42"/>
    <p:sldId id="1978" r:id="rId43"/>
    <p:sldId id="1979" r:id="rId44"/>
    <p:sldId id="1968" r:id="rId45"/>
    <p:sldId id="1980" r:id="rId46"/>
    <p:sldId id="197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7AF6C3-7CE1-43EB-9556-33A4FF001776}" v="1" dt="2019-09-26T23:27:50.5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B3F42-A9FA-46CC-B098-D03025337B6A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F2DCE-DDD7-4668-AE19-9C83F46AA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505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0298C-C937-49E4-A344-41CA42F462C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64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E5BE7-8A9F-476A-A459-0F91C9CF5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EDA0D2-6673-49F8-B908-5AAACE526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40AD4-BB71-49BE-B1C5-202889701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18730-F730-49EF-816D-5E9E70A6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467A9-E699-4B7A-B1FD-303FC552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986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83ED-26CC-4884-B2B7-263A0CF1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59C6E7-5624-4F1B-9753-180E45DAB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0CB86-B902-4F1E-AE93-98BB03D1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3E405-2187-4BB7-9F41-C20E6E3D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F7227-0501-46BD-B098-F3AA5C78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4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E17170-3FA8-4A0C-82EE-3FBD60036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00D3F8-CE4B-452A-9F2C-7A4294973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294A3-D87F-4197-8E8C-693CD5C55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E9F58-AD08-4990-B72F-6B77E8AAF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D8306-D01F-4422-BF00-129CC164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874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F1D00-2AE7-4C2C-8AAF-3F368EE5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6837D-7EF4-4648-9EB8-76DAB77B1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6AEFC-F636-4B38-8096-D82603D6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B7F68-F87C-4CA0-9448-AD7D0E7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B0190-387D-4AF2-BD6B-3008F261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38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7A21-EC48-4FD4-9351-74ED6E72E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8269C-1F88-4D45-BD6D-7E30AD361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C09E-20F1-4EA6-9579-5160A2621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4640B-84A6-4B7F-B78B-59BC635BB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1AD07-E681-408A-9C5D-9E4EEDD7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623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7F4D-9AF1-4C01-96BB-68283EA7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FC9AA-2399-4E88-B235-952FA1440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EEA31-88E8-4374-926F-6F2390EC2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09A4A-F6A0-4511-A711-29F7BC9E2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97FD5-2817-4AC4-8B00-C7FC1A63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33B3F-1089-48A9-B695-722DD307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054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21D5-5F6E-4BD6-BB52-7C3A95DC3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E4410-BF84-42C7-AE28-56F409455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52DA8-500E-4ECA-9A39-6AE6259C3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B88A57-C1FE-484E-817F-AA9BFCE46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C3DFEE-AB09-4C6F-8928-661A11BD7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99ECE-2AA5-40BD-B222-EC87F1A1B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6CC995-0A3B-474D-AF6D-5FA8901F9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4D65CD-FDA0-4F54-BF0B-9510FA0B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350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57E1-4553-45A2-BB0F-3BC27268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69D27-42BF-40EB-8CAF-2D0AF454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CFB9E-23F2-4CF0-BA5C-3617618FD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358D51-6FA0-4CD4-998C-966B5467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680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C7C519-1B0A-42BA-8FE4-9970ACB0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237FC1-E880-4598-9231-110249481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AAA62-E890-4738-BF77-E8802EB1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520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80787-0C4A-4574-9F89-B695AF982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E644A-09CF-4A9B-BCCF-8C2A27F60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CF4EA-C964-4B48-A912-C3B4AC43E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0D484-F296-4169-A191-40C05F6D5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8758C-E7CA-4FE3-9598-7399131DC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83E06-C066-47B4-85BF-32BF5E26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798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C1699-170E-490E-AC91-A897082FE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5E18B7-D787-492C-A526-8E05933C2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23592-9886-4B2D-98DF-BC9335E9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AEA46-6982-4CC1-9110-B2A7328B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DA872-5A49-40CB-B8A4-61810D324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CF941-FE36-4612-ADB7-89F04810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043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4477DC-D7E6-45EF-823D-CE54E6A0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F30FC-7470-4810-9A1A-EA3B67E2E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061D7-37EA-4476-AF4D-C882689FB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71A85-465F-40C2-BC1A-E3BFC7EA59E3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C817D-8B38-4A2A-8407-A5097BE366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93E9D-63D4-47B6-940E-BEF55C01B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85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youtube.com/watch?v=sVM8inY9YWo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projects/FSharp.Data.Adaptive/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projects/FSharp.Data.Adaptive/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dvark-platform/aardvark.base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rvis.at/forschung/forschungsprojekte/hilite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hyperlink" Target="http://pro3d.space/" TargetMode="Externa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g.tuwien.ac.at/courses/RendEng/" TargetMode="External"/><Relationship Id="rId3" Type="http://schemas.openxmlformats.org/officeDocument/2006/relationships/hyperlink" Target="https://www.youtube.com/watch?v=sVM8inY9YWo" TargetMode="External"/><Relationship Id="rId7" Type="http://schemas.openxmlformats.org/officeDocument/2006/relationships/hyperlink" Target="https://github.com/aardvark-platform" TargetMode="External"/><Relationship Id="rId2" Type="http://schemas.openxmlformats.org/officeDocument/2006/relationships/hyperlink" Target="https://www.youtube.com/watch?v=mZ3o6TqNR6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sprojects.github.io/FSharp.Data.Adaptive/" TargetMode="External"/><Relationship Id="rId5" Type="http://schemas.openxmlformats.org/officeDocument/2006/relationships/hyperlink" Target="https://gpuday.com/gpu-day-2018#Harald_Steinlechner" TargetMode="External"/><Relationship Id="rId4" Type="http://schemas.openxmlformats.org/officeDocument/2006/relationships/hyperlink" Target="https://gpuday.com/gpu-day-2018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675" y="798513"/>
            <a:ext cx="977265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Functional Data that Changes and Adapts</a:t>
            </a:r>
            <a:br>
              <a:rPr lang="en-GB" dirty="0"/>
            </a:br>
            <a:br>
              <a:rPr lang="en-GB" dirty="0"/>
            </a:br>
            <a:r>
              <a:rPr lang="en-GB" sz="2800" dirty="0"/>
              <a:t>….for High Performance Functional UIs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D865B-6D15-43FC-8F16-8DAC07EB4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7813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/>
              <a:t>Don Syme @dsyme</a:t>
            </a:r>
          </a:p>
          <a:p>
            <a:r>
              <a:rPr lang="en-GB" dirty="0"/>
              <a:t>With material from Thomas Ortner @thomasortner, Georg Haaser @krauthaufen, Harald Steinlechner @haraldsteinlechner + Aardvark contributors</a:t>
            </a:r>
          </a:p>
        </p:txBody>
      </p:sp>
    </p:spTree>
    <p:extLst>
      <p:ext uri="{BB962C8B-B14F-4D97-AF65-F5344CB8AC3E}">
        <p14:creationId xmlns:p14="http://schemas.microsoft.com/office/powerpoint/2010/main" val="111620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60365-D80F-4760-BD6D-74DC1D8B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30"/>
            <a:ext cx="12192000" cy="673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11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46191-51DA-4917-8953-360A6750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E1127-1973-4C90-AAFB-B2BFD9984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55754-B40D-44A3-B289-D1189FA5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281"/>
            <a:ext cx="12192000" cy="553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34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236119"/>
            <a:ext cx="9144000" cy="2387600"/>
          </a:xfrm>
        </p:spPr>
        <p:txBody>
          <a:bodyPr>
            <a:normAutofit/>
          </a:bodyPr>
          <a:lstStyle/>
          <a:p>
            <a:r>
              <a:rPr lang="en-GB" sz="3200" dirty="0">
                <a:hlinkClick r:id="rId2"/>
              </a:rPr>
              <a:t>https://www.youtube.com/watch?v=sVM8inY9YWo</a:t>
            </a:r>
            <a:endParaRPr lang="en-GB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D865B-6D15-43FC-8F16-8DAC07EB4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60C12-3D93-4A0E-BED3-F6C05695C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12" y="125413"/>
            <a:ext cx="74199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61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Let’s get Back to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D865B-6D15-43FC-8F16-8DAC07EB4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6693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74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A Simple MVU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lnSpcReduction="10000"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 -&gt;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 }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 -&gt;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…  label … (fun () -&gt; dispatch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…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…  button … (fun () -&gt; dispatch ) …       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E58D40F-5077-4681-8868-8638C4E20570}"/>
              </a:ext>
            </a:extLst>
          </p:cNvPr>
          <p:cNvSpPr/>
          <p:nvPr/>
        </p:nvSpPr>
        <p:spPr>
          <a:xfrm>
            <a:off x="4837359" y="1270530"/>
            <a:ext cx="2517282" cy="707886"/>
          </a:xfrm>
          <a:prstGeom prst="wedgeRectCallout">
            <a:avLst>
              <a:gd name="adj1" fmla="val -150434"/>
              <a:gd name="adj2" fmla="val -2898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The model from which 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the view is generated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3F5A502-26EA-46A1-928F-73A5BEA30676}"/>
              </a:ext>
            </a:extLst>
          </p:cNvPr>
          <p:cNvSpPr/>
          <p:nvPr/>
        </p:nvSpPr>
        <p:spPr>
          <a:xfrm>
            <a:off x="4561713" y="2262611"/>
            <a:ext cx="2429117" cy="707886"/>
          </a:xfrm>
          <a:prstGeom prst="wedgeRectCallout">
            <a:avLst>
              <a:gd name="adj1" fmla="val -159868"/>
              <a:gd name="adj2" fmla="val -5890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Messages which cause 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updates to the model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C2CBF06-FFEF-4D1F-95D7-ABC51CFF41E0}"/>
              </a:ext>
            </a:extLst>
          </p:cNvPr>
          <p:cNvSpPr/>
          <p:nvPr/>
        </p:nvSpPr>
        <p:spPr>
          <a:xfrm>
            <a:off x="4358258" y="3108683"/>
            <a:ext cx="1199615" cy="400110"/>
          </a:xfrm>
          <a:prstGeom prst="wedgeRectCallout">
            <a:avLst>
              <a:gd name="adj1" fmla="val -213916"/>
              <a:gd name="adj2" fmla="val -496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Initial state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CE66981-FCA9-4237-8393-CFBBD6252B45}"/>
              </a:ext>
            </a:extLst>
          </p:cNvPr>
          <p:cNvSpPr/>
          <p:nvPr/>
        </p:nvSpPr>
        <p:spPr>
          <a:xfrm>
            <a:off x="5265971" y="4031701"/>
            <a:ext cx="1957835" cy="400110"/>
          </a:xfrm>
          <a:prstGeom prst="wedgeRectCallout">
            <a:avLst>
              <a:gd name="adj1" fmla="val -108778"/>
              <a:gd name="adj2" fmla="val 3851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Update the model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A02EBC9-AD91-4CD3-9746-A860AFADAECE}"/>
              </a:ext>
            </a:extLst>
          </p:cNvPr>
          <p:cNvSpPr/>
          <p:nvPr/>
        </p:nvSpPr>
        <p:spPr>
          <a:xfrm>
            <a:off x="5681117" y="4770053"/>
            <a:ext cx="2006823" cy="400110"/>
          </a:xfrm>
          <a:prstGeom prst="wedgeRectCallout">
            <a:avLst>
              <a:gd name="adj1" fmla="val -104517"/>
              <a:gd name="adj2" fmla="val 345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Compute the view</a:t>
            </a:r>
          </a:p>
        </p:txBody>
      </p:sp>
    </p:spTree>
    <p:extLst>
      <p:ext uri="{BB962C8B-B14F-4D97-AF65-F5344CB8AC3E}">
        <p14:creationId xmlns:p14="http://schemas.microsoft.com/office/powerpoint/2010/main" val="278226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442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A Simple MVU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bool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Pressed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(model: Model)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Pressed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(model: Model) dispatch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"I was pressed!"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"Press Me!"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command=(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dispatch Pressed))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E58D40F-5077-4681-8868-8638C4E20570}"/>
              </a:ext>
            </a:extLst>
          </p:cNvPr>
          <p:cNvSpPr/>
          <p:nvPr/>
        </p:nvSpPr>
        <p:spPr>
          <a:xfrm>
            <a:off x="4837359" y="1270530"/>
            <a:ext cx="2517282" cy="707886"/>
          </a:xfrm>
          <a:prstGeom prst="wedgeRectCallout">
            <a:avLst>
              <a:gd name="adj1" fmla="val -96236"/>
              <a:gd name="adj2" fmla="val 1006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The model from which 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the view is generated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3F5A502-26EA-46A1-928F-73A5BEA30676}"/>
              </a:ext>
            </a:extLst>
          </p:cNvPr>
          <p:cNvSpPr/>
          <p:nvPr/>
        </p:nvSpPr>
        <p:spPr>
          <a:xfrm>
            <a:off x="4561713" y="2262611"/>
            <a:ext cx="2429117" cy="707886"/>
          </a:xfrm>
          <a:prstGeom prst="wedgeRectCallout">
            <a:avLst>
              <a:gd name="adj1" fmla="val -105904"/>
              <a:gd name="adj2" fmla="val -1837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Messages which cause 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updates to the model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C2CBF06-FFEF-4D1F-95D7-ABC51CFF41E0}"/>
              </a:ext>
            </a:extLst>
          </p:cNvPr>
          <p:cNvSpPr/>
          <p:nvPr/>
        </p:nvSpPr>
        <p:spPr>
          <a:xfrm>
            <a:off x="4831764" y="3114323"/>
            <a:ext cx="1199615" cy="400110"/>
          </a:xfrm>
          <a:prstGeom prst="wedgeRectCallout">
            <a:avLst>
              <a:gd name="adj1" fmla="val -92340"/>
              <a:gd name="adj2" fmla="val 576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Initial state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CE66981-FCA9-4237-8393-CFBBD6252B45}"/>
              </a:ext>
            </a:extLst>
          </p:cNvPr>
          <p:cNvSpPr/>
          <p:nvPr/>
        </p:nvSpPr>
        <p:spPr>
          <a:xfrm>
            <a:off x="6823309" y="3738605"/>
            <a:ext cx="1957835" cy="400110"/>
          </a:xfrm>
          <a:prstGeom prst="wedgeRectCallout">
            <a:avLst>
              <a:gd name="adj1" fmla="val -108778"/>
              <a:gd name="adj2" fmla="val 3851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Update the model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A02EBC9-AD91-4CD3-9746-A860AFADAECE}"/>
              </a:ext>
            </a:extLst>
          </p:cNvPr>
          <p:cNvSpPr/>
          <p:nvPr/>
        </p:nvSpPr>
        <p:spPr>
          <a:xfrm>
            <a:off x="6723829" y="4525642"/>
            <a:ext cx="2006823" cy="400110"/>
          </a:xfrm>
          <a:prstGeom prst="wedgeRectCallout">
            <a:avLst>
              <a:gd name="adj1" fmla="val -104517"/>
              <a:gd name="adj2" fmla="val 345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Compute the view</a:t>
            </a:r>
          </a:p>
        </p:txBody>
      </p:sp>
    </p:spTree>
    <p:extLst>
      <p:ext uri="{BB962C8B-B14F-4D97-AF65-F5344CB8AC3E}">
        <p14:creationId xmlns:p14="http://schemas.microsoft.com/office/powerpoint/2010/main" val="198927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053FF-4407-4133-9754-9AD8151BD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36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40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It’s all just functional programming! </a:t>
            </a:r>
          </a:p>
          <a:p>
            <a:pPr marL="0" indent="0">
              <a:buNone/>
            </a:pP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en-GB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28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UI becomes calculation and information, not state…</a:t>
            </a:r>
          </a:p>
          <a:p>
            <a:pPr marL="0" indent="0" algn="ctr">
              <a:buNone/>
            </a:pPr>
            <a:r>
              <a:rPr lang="en-GB" sz="28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Views are re-computed and differentially applied</a:t>
            </a: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00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419449"/>
            <a:ext cx="9144000" cy="2387600"/>
          </a:xfrm>
        </p:spPr>
        <p:txBody>
          <a:bodyPr>
            <a:normAutofit/>
          </a:bodyPr>
          <a:lstStyle/>
          <a:p>
            <a:r>
              <a:rPr lang="en-GB" sz="4000" dirty="0"/>
              <a:t>Functional for rapid update, data-intense, interactive UI?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D865B-6D15-43FC-8F16-8DAC07EB4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2" descr="you can't be serious. .">
            <a:extLst>
              <a:ext uri="{FF2B5EF4-FFF2-40B4-BE49-F238E27FC236}">
                <a16:creationId xmlns:a16="http://schemas.microsoft.com/office/drawing/2014/main" id="{EE5DB2A7-8A18-466B-ACE5-737BFE2F5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363" y="1968151"/>
            <a:ext cx="6296975" cy="472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63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002" y="-419449"/>
            <a:ext cx="12105314" cy="2387600"/>
          </a:xfrm>
        </p:spPr>
        <p:txBody>
          <a:bodyPr>
            <a:normAutofit/>
          </a:bodyPr>
          <a:lstStyle/>
          <a:p>
            <a:r>
              <a:rPr lang="en-GB" sz="4000" b="1" u="sng" dirty="0"/>
              <a:t>Incremental</a:t>
            </a:r>
            <a:r>
              <a:rPr lang="en-GB" sz="4000" dirty="0"/>
              <a:t> functional for rapid update, data-intense, </a:t>
            </a:r>
            <a:r>
              <a:rPr lang="en-GB" sz="4000" b="1" u="sng" dirty="0"/>
              <a:t>incremental</a:t>
            </a:r>
            <a:r>
              <a:rPr lang="en-GB" sz="4000" dirty="0"/>
              <a:t> interactive UI?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D865B-6D15-43FC-8F16-8DAC07EB4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218" name="Picture 2" descr="Please explain. That sounds kinda interesting.">
            <a:extLst>
              <a:ext uri="{FF2B5EF4-FFF2-40B4-BE49-F238E27FC236}">
                <a16:creationId xmlns:a16="http://schemas.microsoft.com/office/drawing/2014/main" id="{D8943B61-15B3-4735-9B1A-A28E64C5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913" y="2197986"/>
            <a:ext cx="5378173" cy="421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61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Incremental + Functional? What even is that?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D865B-6D15-43FC-8F16-8DAC07EB4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160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Situation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D865B-6D15-43FC-8F16-8DAC07EB4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0317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33607"/>
            <a:ext cx="9144000" cy="2387600"/>
          </a:xfrm>
        </p:spPr>
        <p:txBody>
          <a:bodyPr>
            <a:normAutofit/>
          </a:bodyPr>
          <a:lstStyle/>
          <a:p>
            <a:r>
              <a:rPr lang="en-GB" sz="4400" dirty="0"/>
              <a:t>Incremental makes me think…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D865B-6D15-43FC-8F16-8DAC07EB4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08C52-CFAC-40FB-A185-8D17816A2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61" y="1353993"/>
            <a:ext cx="8982057" cy="502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96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9527"/>
            <a:ext cx="9144000" cy="2387600"/>
          </a:xfrm>
        </p:spPr>
        <p:txBody>
          <a:bodyPr>
            <a:noAutofit/>
          </a:bodyPr>
          <a:lstStyle/>
          <a:p>
            <a:br>
              <a:rPr lang="en-GB" sz="4000" dirty="0"/>
            </a:br>
            <a:r>
              <a:rPr lang="en-GB" sz="4000" dirty="0"/>
              <a:t>A secret….</a:t>
            </a:r>
            <a:br>
              <a:rPr lang="en-GB" sz="4000" dirty="0"/>
            </a:br>
            <a:br>
              <a:rPr lang="en-GB" sz="4000" dirty="0"/>
            </a:br>
            <a:r>
              <a:rPr lang="en-GB" sz="4000" dirty="0"/>
              <a:t>Incrementality is likely </a:t>
            </a:r>
            <a:r>
              <a:rPr lang="en-GB" sz="4000" b="1" u="sng" dirty="0"/>
              <a:t>the</a:t>
            </a:r>
            <a:r>
              <a:rPr lang="en-GB" sz="4000" dirty="0"/>
              <a:t> major source of mutable objects and “static thinking” in your team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D865B-6D15-43FC-8F16-8DAC07EB4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10592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i="1" dirty="0"/>
              <a:t>If you master incremental functional, you will be able to do more functional everywhere</a:t>
            </a:r>
          </a:p>
        </p:txBody>
      </p:sp>
    </p:spTree>
    <p:extLst>
      <p:ext uri="{BB962C8B-B14F-4D97-AF65-F5344CB8AC3E}">
        <p14:creationId xmlns:p14="http://schemas.microsoft.com/office/powerpoint/2010/main" val="2582779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EAF10-3852-438C-ACA0-C62882C9F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2"/>
            <a:ext cx="12192000" cy="6829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0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86C89-F896-42D7-AC49-6B39278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7"/>
            <a:ext cx="12192000" cy="684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94A53-79C2-4CEE-B7D3-CE5B35001532}"/>
              </a:ext>
            </a:extLst>
          </p:cNvPr>
          <p:cNvSpPr txBox="1"/>
          <p:nvPr/>
        </p:nvSpPr>
        <p:spPr>
          <a:xfrm>
            <a:off x="7429500" y="323373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ym typeface="Symbol" panose="05050102010706020507" pitchFamily="18" charset="2"/>
              </a:rPr>
              <a:t>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37511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195" y="37809"/>
            <a:ext cx="10711386" cy="2387600"/>
          </a:xfrm>
        </p:spPr>
        <p:txBody>
          <a:bodyPr>
            <a:normAutofit/>
          </a:bodyPr>
          <a:lstStyle/>
          <a:p>
            <a:r>
              <a:rPr lang="en-GB" sz="4800" dirty="0"/>
              <a:t>You recompute the </a:t>
            </a:r>
            <a:r>
              <a:rPr lang="en-GB" sz="4800" dirty="0" err="1"/>
              <a:t>vdom</a:t>
            </a:r>
            <a:r>
              <a:rPr lang="en-GB" sz="4800" dirty="0"/>
              <a:t>?</a:t>
            </a:r>
            <a:br>
              <a:rPr lang="en-GB" sz="4800" dirty="0"/>
            </a:br>
            <a:br>
              <a:rPr lang="en-GB" sz="4800" dirty="0"/>
            </a:b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D865B-6D15-43FC-8F16-8DAC07EB4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194" name="Picture 2" descr="you can't be serious. .">
            <a:extLst>
              <a:ext uri="{FF2B5EF4-FFF2-40B4-BE49-F238E27FC236}">
                <a16:creationId xmlns:a16="http://schemas.microsoft.com/office/drawing/2014/main" id="{F55D8B56-5671-4D81-9E63-CAEE774D0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373" y="1248779"/>
            <a:ext cx="7255253" cy="544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9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307" y="113016"/>
            <a:ext cx="10711386" cy="2387600"/>
          </a:xfrm>
        </p:spPr>
        <p:txBody>
          <a:bodyPr>
            <a:noAutofit/>
          </a:bodyPr>
          <a:lstStyle/>
          <a:p>
            <a:r>
              <a:rPr lang="en-GB" sz="4800" dirty="0"/>
              <a:t>You </a:t>
            </a:r>
            <a:r>
              <a:rPr lang="en-GB" sz="4800" b="1" u="sng" dirty="0"/>
              <a:t>incrementally</a:t>
            </a:r>
            <a:r>
              <a:rPr lang="en-GB" sz="4800" dirty="0"/>
              <a:t> recompute the </a:t>
            </a:r>
            <a:r>
              <a:rPr lang="en-GB" sz="4800" dirty="0" err="1"/>
              <a:t>vdom</a:t>
            </a:r>
            <a:r>
              <a:rPr lang="en-GB" sz="4800" dirty="0"/>
              <a:t>?</a:t>
            </a:r>
            <a:br>
              <a:rPr lang="en-GB" sz="4800" dirty="0"/>
            </a:br>
            <a:br>
              <a:rPr lang="en-GB" sz="4800" dirty="0"/>
            </a:br>
            <a:endParaRPr lang="en-GB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D865B-6D15-43FC-8F16-8DAC07EB4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2" descr="Please explain. That sounds kinda interesting.">
            <a:extLst>
              <a:ext uri="{FF2B5EF4-FFF2-40B4-BE49-F238E27FC236}">
                <a16:creationId xmlns:a16="http://schemas.microsoft.com/office/drawing/2014/main" id="{AAE5E850-1963-4F97-AB40-65074B965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218" y="2243441"/>
            <a:ext cx="5883564" cy="461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25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86C89-F896-42D7-AC49-6B39278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7"/>
            <a:ext cx="12192000" cy="684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94A53-79C2-4CEE-B7D3-CE5B35001532}"/>
              </a:ext>
            </a:extLst>
          </p:cNvPr>
          <p:cNvSpPr txBox="1"/>
          <p:nvPr/>
        </p:nvSpPr>
        <p:spPr>
          <a:xfrm>
            <a:off x="7429500" y="323373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ym typeface="Symbol" panose="05050102010706020507" pitchFamily="18" charset="2"/>
              </a:rPr>
              <a:t></a:t>
            </a: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76107-4270-4DEE-B54C-59A57025C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413" y="3347382"/>
            <a:ext cx="3114676" cy="744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ACA370-F6DB-4EBF-AC8B-54373BAAADF4}"/>
              </a:ext>
            </a:extLst>
          </p:cNvPr>
          <p:cNvSpPr txBox="1"/>
          <p:nvPr/>
        </p:nvSpPr>
        <p:spPr>
          <a:xfrm>
            <a:off x="2362021" y="3507522"/>
            <a:ext cx="436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ym typeface="Symbol" panose="05050102010706020507" pitchFamily="18" charset="2"/>
              </a:rPr>
              <a:t>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4547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7574" y="1484850"/>
            <a:ext cx="6344873" cy="2533476"/>
          </a:xfrm>
        </p:spPr>
        <p:txBody>
          <a:bodyPr>
            <a:noAutofit/>
          </a:bodyPr>
          <a:lstStyle/>
          <a:p>
            <a:r>
              <a:rPr lang="en-GB" sz="12400" dirty="0"/>
              <a:t>MVU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E180D-3471-436B-9772-F6685B383A6B}"/>
              </a:ext>
            </a:extLst>
          </p:cNvPr>
          <p:cNvSpPr txBox="1"/>
          <p:nvPr/>
        </p:nvSpPr>
        <p:spPr>
          <a:xfrm>
            <a:off x="2743200" y="981404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6"/>
                </a:solidFill>
              </a:rPr>
              <a:t>Functional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F5036-0F6F-401D-AC43-BA72815A12F3}"/>
              </a:ext>
            </a:extLst>
          </p:cNvPr>
          <p:cNvSpPr txBox="1"/>
          <p:nvPr/>
        </p:nvSpPr>
        <p:spPr>
          <a:xfrm>
            <a:off x="5239415" y="631575"/>
            <a:ext cx="241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chemeClr val="accent6"/>
                </a:solidFill>
              </a:rPr>
              <a:t>Functional+Diff</a:t>
            </a:r>
            <a:endParaRPr lang="en-GB" sz="2800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FDB28-1320-472B-9000-DFBE7BA3788B}"/>
              </a:ext>
            </a:extLst>
          </p:cNvPr>
          <p:cNvSpPr txBox="1"/>
          <p:nvPr/>
        </p:nvSpPr>
        <p:spPr>
          <a:xfrm>
            <a:off x="8432615" y="1157789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6"/>
                </a:solidFill>
              </a:rPr>
              <a:t>Functional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59BB9-31B5-494F-B1B5-64B8BA0FE778}"/>
              </a:ext>
            </a:extLst>
          </p:cNvPr>
          <p:cNvSpPr txBox="1"/>
          <p:nvPr/>
        </p:nvSpPr>
        <p:spPr>
          <a:xfrm>
            <a:off x="4824156" y="5176991"/>
            <a:ext cx="38443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Elm, Fabulous, </a:t>
            </a:r>
            <a:r>
              <a:rPr lang="en-GB" sz="2800" dirty="0" err="1"/>
              <a:t>Elmish</a:t>
            </a:r>
            <a:r>
              <a:rPr lang="en-GB" sz="2800" dirty="0"/>
              <a:t>, ….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70304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8935" y="1681009"/>
            <a:ext cx="6344873" cy="2533476"/>
          </a:xfrm>
        </p:spPr>
        <p:txBody>
          <a:bodyPr>
            <a:noAutofit/>
          </a:bodyPr>
          <a:lstStyle/>
          <a:p>
            <a:r>
              <a:rPr lang="el-GR" sz="6600" dirty="0"/>
              <a:t>Δ</a:t>
            </a:r>
            <a:r>
              <a:rPr lang="en-GB" sz="12400" dirty="0"/>
              <a:t>M</a:t>
            </a:r>
            <a:r>
              <a:rPr lang="el-GR" sz="8000" dirty="0"/>
              <a:t> Δ</a:t>
            </a:r>
            <a:r>
              <a:rPr lang="en-GB" sz="12400" dirty="0"/>
              <a:t>V</a:t>
            </a:r>
            <a:r>
              <a:rPr lang="el-GR" sz="8000" dirty="0"/>
              <a:t> Δ </a:t>
            </a:r>
            <a:r>
              <a:rPr lang="en-GB" sz="12400" dirty="0"/>
              <a:t>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E180D-3471-436B-9772-F6685B383A6B}"/>
              </a:ext>
            </a:extLst>
          </p:cNvPr>
          <p:cNvSpPr txBox="1"/>
          <p:nvPr/>
        </p:nvSpPr>
        <p:spPr>
          <a:xfrm>
            <a:off x="1743705" y="1588676"/>
            <a:ext cx="19339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6"/>
                </a:solidFill>
              </a:rPr>
              <a:t>Incremental</a:t>
            </a:r>
            <a:br>
              <a:rPr lang="en-GB" sz="2800" dirty="0">
                <a:solidFill>
                  <a:schemeClr val="accent6"/>
                </a:solidFill>
              </a:rPr>
            </a:br>
            <a:r>
              <a:rPr lang="en-GB" sz="2800" dirty="0">
                <a:solidFill>
                  <a:schemeClr val="accent6"/>
                </a:solidFill>
              </a:rPr>
              <a:t>Functional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F5036-0F6F-401D-AC43-BA72815A12F3}"/>
              </a:ext>
            </a:extLst>
          </p:cNvPr>
          <p:cNvSpPr txBox="1"/>
          <p:nvPr/>
        </p:nvSpPr>
        <p:spPr>
          <a:xfrm>
            <a:off x="5315816" y="942346"/>
            <a:ext cx="19339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6"/>
                </a:solidFill>
              </a:rPr>
              <a:t>Incremental</a:t>
            </a:r>
          </a:p>
          <a:p>
            <a:r>
              <a:rPr lang="en-GB" sz="2800" dirty="0">
                <a:solidFill>
                  <a:schemeClr val="accent6"/>
                </a:solidFill>
              </a:rPr>
              <a:t>Functional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FDB28-1320-472B-9000-DFBE7BA3788B}"/>
              </a:ext>
            </a:extLst>
          </p:cNvPr>
          <p:cNvSpPr txBox="1"/>
          <p:nvPr/>
        </p:nvSpPr>
        <p:spPr>
          <a:xfrm>
            <a:off x="9098001" y="1681009"/>
            <a:ext cx="20156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6"/>
                </a:solidFill>
              </a:rPr>
              <a:t>Incremental </a:t>
            </a:r>
          </a:p>
          <a:p>
            <a:r>
              <a:rPr lang="en-GB" sz="2800" dirty="0">
                <a:solidFill>
                  <a:schemeClr val="accent6"/>
                </a:solidFill>
              </a:rPr>
              <a:t>Functional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59BB9-31B5-494F-B1B5-64B8BA0FE778}"/>
              </a:ext>
            </a:extLst>
          </p:cNvPr>
          <p:cNvSpPr txBox="1"/>
          <p:nvPr/>
        </p:nvSpPr>
        <p:spPr>
          <a:xfrm>
            <a:off x="5981372" y="5227325"/>
            <a:ext cx="995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2890521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Incremental + Functional? What even is that?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D865B-6D15-43FC-8F16-8DAC07EB4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1458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49FF-A822-4AE7-B241-65857E7C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86" y="136347"/>
            <a:ext cx="11518202" cy="719072"/>
          </a:xfrm>
        </p:spPr>
        <p:txBody>
          <a:bodyPr>
            <a:normAutofit/>
          </a:bodyPr>
          <a:lstStyle/>
          <a:p>
            <a:r>
              <a:rPr lang="en-GB" dirty="0"/>
              <a:t>Situation: The world of UI is developing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A1094AF0-FFBF-4A2F-8D9C-F47D73B36979}"/>
              </a:ext>
            </a:extLst>
          </p:cNvPr>
          <p:cNvSpPr/>
          <p:nvPr/>
        </p:nvSpPr>
        <p:spPr>
          <a:xfrm>
            <a:off x="1447308" y="1499820"/>
            <a:ext cx="4526771" cy="1200329"/>
          </a:xfrm>
          <a:prstGeom prst="wedgeRectCallout">
            <a:avLst>
              <a:gd name="adj1" fmla="val -4310"/>
              <a:gd name="adj2" fmla="val 168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OO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Mutable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View in </a:t>
            </a:r>
            <a:r>
              <a:rPr lang="en-GB" sz="2400" dirty="0">
                <a:solidFill>
                  <a:schemeClr val="bg1"/>
                </a:solidFill>
              </a:rPr>
              <a:t>2</a:t>
            </a:r>
            <a:r>
              <a:rPr lang="en-GB" sz="2400" baseline="30000" dirty="0">
                <a:solidFill>
                  <a:schemeClr val="bg1"/>
                </a:solidFill>
              </a:rPr>
              <a:t>nd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markup</a:t>
            </a:r>
            <a:r>
              <a:rPr lang="en-GB" sz="2400" dirty="0">
                <a:solidFill>
                  <a:schemeClr val="bg1"/>
                </a:solidFill>
              </a:rPr>
              <a:t> language</a:t>
            </a:r>
          </a:p>
        </p:txBody>
      </p:sp>
      <p:pic>
        <p:nvPicPr>
          <p:cNvPr id="1028" name="Picture 4" descr="Image result for react logo">
            <a:extLst>
              <a:ext uri="{FF2B5EF4-FFF2-40B4-BE49-F238E27FC236}">
                <a16:creationId xmlns:a16="http://schemas.microsoft.com/office/drawing/2014/main" id="{6396C57B-ED08-4D05-B572-2785ADAD3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711" r="576" b="28765"/>
          <a:stretch/>
        </p:blipFill>
        <p:spPr bwMode="auto">
          <a:xfrm>
            <a:off x="10438549" y="5566748"/>
            <a:ext cx="1553108" cy="61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able logo f#">
            <a:extLst>
              <a:ext uri="{FF2B5EF4-FFF2-40B4-BE49-F238E27FC236}">
                <a16:creationId xmlns:a16="http://schemas.microsoft.com/office/drawing/2014/main" id="{4109D335-6D69-4CA3-821F-D7A52AD28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399" y="5509535"/>
            <a:ext cx="992057" cy="7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lm logo">
            <a:extLst>
              <a:ext uri="{FF2B5EF4-FFF2-40B4-BE49-F238E27FC236}">
                <a16:creationId xmlns:a16="http://schemas.microsoft.com/office/drawing/2014/main" id="{40D1F0C5-2055-484A-BD48-8637C8D5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593" y="3066685"/>
            <a:ext cx="1965621" cy="78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wpf logo">
            <a:extLst>
              <a:ext uri="{FF2B5EF4-FFF2-40B4-BE49-F238E27FC236}">
                <a16:creationId xmlns:a16="http://schemas.microsoft.com/office/drawing/2014/main" id="{F53E7041-DEF6-49D9-9E9E-C05CE262D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7" y="338384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uwp logo">
            <a:extLst>
              <a:ext uri="{FF2B5EF4-FFF2-40B4-BE49-F238E27FC236}">
                <a16:creationId xmlns:a16="http://schemas.microsoft.com/office/drawing/2014/main" id="{5261B12A-2D65-450C-9448-7A3BF5555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814" y="5377404"/>
            <a:ext cx="1048414" cy="104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01FD0D-2BD2-4CA6-BA81-2474229B8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5287" y="3159571"/>
            <a:ext cx="1517777" cy="10234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A45B6-9EFA-4F7E-815E-729D738849F6}"/>
              </a:ext>
            </a:extLst>
          </p:cNvPr>
          <p:cNvSpPr txBox="1"/>
          <p:nvPr/>
        </p:nvSpPr>
        <p:spPr>
          <a:xfrm>
            <a:off x="1588445" y="3993597"/>
            <a:ext cx="25960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MVVM</a:t>
            </a:r>
          </a:p>
          <a:p>
            <a:pPr algn="ctr"/>
            <a:r>
              <a:rPr lang="en-GB" sz="1400" dirty="0"/>
              <a:t>(model-view-</a:t>
            </a:r>
            <a:r>
              <a:rPr lang="en-GB" sz="1400" dirty="0" err="1"/>
              <a:t>viewmodel</a:t>
            </a:r>
            <a:r>
              <a:rPr lang="en-GB" sz="1400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C29569-D2A7-42C8-A1B5-ABE0DEBB3591}"/>
              </a:ext>
            </a:extLst>
          </p:cNvPr>
          <p:cNvSpPr txBox="1"/>
          <p:nvPr/>
        </p:nvSpPr>
        <p:spPr>
          <a:xfrm>
            <a:off x="8626868" y="4035373"/>
            <a:ext cx="19766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MVU</a:t>
            </a:r>
          </a:p>
          <a:p>
            <a:pPr algn="ctr"/>
            <a:r>
              <a:rPr lang="en-GB" sz="1600" dirty="0"/>
              <a:t>(model-view-update)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B18A6E22-BD01-476A-91C9-C7D47248F3F1}"/>
              </a:ext>
            </a:extLst>
          </p:cNvPr>
          <p:cNvSpPr/>
          <p:nvPr/>
        </p:nvSpPr>
        <p:spPr>
          <a:xfrm>
            <a:off x="7333399" y="1499820"/>
            <a:ext cx="4481530" cy="1200329"/>
          </a:xfrm>
          <a:prstGeom prst="wedgeRectCallout">
            <a:avLst>
              <a:gd name="adj1" fmla="val 17485"/>
              <a:gd name="adj2" fmla="val 216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Functional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Immutable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View in </a:t>
            </a:r>
            <a:r>
              <a:rPr lang="en-GB" sz="2400" dirty="0">
                <a:solidFill>
                  <a:srgbClr val="FFFF00"/>
                </a:solidFill>
              </a:rPr>
              <a:t>same</a:t>
            </a:r>
            <a:r>
              <a:rPr lang="en-GB" sz="2400" dirty="0"/>
              <a:t> language DSL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57604D-1D9A-41A1-88BA-3AB4B5A1536D}"/>
              </a:ext>
            </a:extLst>
          </p:cNvPr>
          <p:cNvGrpSpPr/>
          <p:nvPr/>
        </p:nvGrpSpPr>
        <p:grpSpPr>
          <a:xfrm>
            <a:off x="7489508" y="3081828"/>
            <a:ext cx="679838" cy="758182"/>
            <a:chOff x="4450040" y="2392228"/>
            <a:chExt cx="1161711" cy="1270927"/>
          </a:xfrm>
        </p:grpSpPr>
        <p:pic>
          <p:nvPicPr>
            <p:cNvPr id="2052" name="Picture 4" descr="Image result for flux facebook logo">
              <a:extLst>
                <a:ext uri="{FF2B5EF4-FFF2-40B4-BE49-F238E27FC236}">
                  <a16:creationId xmlns:a16="http://schemas.microsoft.com/office/drawing/2014/main" id="{41B5E768-72BC-4AD5-8B32-F3B6701B22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17"/>
            <a:stretch/>
          </p:blipFill>
          <p:spPr bwMode="auto">
            <a:xfrm>
              <a:off x="4450040" y="2392228"/>
              <a:ext cx="1161711" cy="750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C9E58A-C9A7-4F05-ABD2-7F8DF23A7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39075" y="3101180"/>
              <a:ext cx="990600" cy="561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03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/>
      <p:bldP spid="37" grpId="0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FSharp.Data.Adaptive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D865B-6D15-43FC-8F16-8DAC07EB4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github.com/fsprojects/</a:t>
            </a:r>
            <a:r>
              <a:rPr lang="en-GB" dirty="0" err="1">
                <a:hlinkClick r:id="rId2"/>
              </a:rPr>
              <a:t>FSharp.Data.Adaptive</a:t>
            </a:r>
            <a:r>
              <a:rPr lang="en-GB" dirty="0">
                <a:hlinkClick r:id="rId2"/>
              </a:rPr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085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3DB3740-E425-4CFB-B976-16F6B3938D45}"/>
              </a:ext>
            </a:extLst>
          </p:cNvPr>
          <p:cNvSpPr/>
          <p:nvPr/>
        </p:nvSpPr>
        <p:spPr>
          <a:xfrm>
            <a:off x="1898780" y="1852127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8E33D8-EC7A-47A4-AE96-58CC70DBAD51}"/>
              </a:ext>
            </a:extLst>
          </p:cNvPr>
          <p:cNvSpPr/>
          <p:nvPr/>
        </p:nvSpPr>
        <p:spPr>
          <a:xfrm>
            <a:off x="4523793" y="1852127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2EFA8E-DFCC-459F-8228-4EE8D7655544}"/>
              </a:ext>
            </a:extLst>
          </p:cNvPr>
          <p:cNvSpPr/>
          <p:nvPr/>
        </p:nvSpPr>
        <p:spPr>
          <a:xfrm>
            <a:off x="6906520" y="1852127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FAA1CD-A207-448D-A8F4-8D56F8ED32F6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116424" y="2451619"/>
            <a:ext cx="1407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D37033-6AD9-404D-BBEB-6E46DFD9A7FD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5741437" y="2451619"/>
            <a:ext cx="1165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7D04C7-02EE-4A0C-A2D1-1B541C1D158A}"/>
              </a:ext>
            </a:extLst>
          </p:cNvPr>
          <p:cNvSpPr txBox="1"/>
          <p:nvPr/>
        </p:nvSpPr>
        <p:spPr>
          <a:xfrm>
            <a:off x="835090" y="499188"/>
            <a:ext cx="934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FSharp.Data.Adaptive</a:t>
            </a:r>
            <a:r>
              <a:rPr lang="en-GB" sz="2800" dirty="0"/>
              <a:t> – Your Data as Incremental Computation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131EDA-70DE-482D-9FEC-45F9295CC5AB}"/>
              </a:ext>
            </a:extLst>
          </p:cNvPr>
          <p:cNvSpPr/>
          <p:nvPr/>
        </p:nvSpPr>
        <p:spPr>
          <a:xfrm>
            <a:off x="1898780" y="4253204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ym typeface="Symbol" panose="05050102010706020507" pitchFamily="18" charset="2"/>
              </a:rPr>
              <a:t>s</a:t>
            </a:r>
            <a:endParaRPr lang="en-GB" sz="40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D46363-00E7-4360-B161-127903C49A5B}"/>
              </a:ext>
            </a:extLst>
          </p:cNvPr>
          <p:cNvSpPr/>
          <p:nvPr/>
        </p:nvSpPr>
        <p:spPr>
          <a:xfrm>
            <a:off x="4523793" y="4253204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>
                <a:solidFill>
                  <a:srgbClr val="FFFFFF"/>
                </a:solidFill>
                <a:sym typeface="Symbol" panose="05050102010706020507" pitchFamily="18" charset="2"/>
              </a:rPr>
              <a:t>s</a:t>
            </a:r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FA9450-30BC-4451-81DC-ACD2B08BC879}"/>
              </a:ext>
            </a:extLst>
          </p:cNvPr>
          <p:cNvSpPr/>
          <p:nvPr/>
        </p:nvSpPr>
        <p:spPr>
          <a:xfrm>
            <a:off x="6906520" y="4253204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rgbClr val="FFFFFF"/>
                </a:solidFill>
                <a:sym typeface="Symbol" panose="05050102010706020507" pitchFamily="18" charset="2"/>
              </a:rPr>
              <a:t>s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299946-ED0D-4962-B930-881872DD3F97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>
            <a:off x="3116424" y="4852696"/>
            <a:ext cx="1407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C120C4-43A4-43D5-BD2E-5A91BD60C45A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5741437" y="4852696"/>
            <a:ext cx="1165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95A28A-C0ED-4FD8-82BC-74D6B38F5DC7}"/>
              </a:ext>
            </a:extLst>
          </p:cNvPr>
          <p:cNvSpPr txBox="1"/>
          <p:nvPr/>
        </p:nvSpPr>
        <p:spPr>
          <a:xfrm>
            <a:off x="3470988" y="1967207"/>
            <a:ext cx="955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List.map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8A0734-57AA-44CB-A725-23643D08F990}"/>
              </a:ext>
            </a:extLst>
          </p:cNvPr>
          <p:cNvSpPr txBox="1"/>
          <p:nvPr/>
        </p:nvSpPr>
        <p:spPr>
          <a:xfrm>
            <a:off x="5751837" y="1960990"/>
            <a:ext cx="104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List. filter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10811-BA31-4288-B116-5DAA1536299F}"/>
              </a:ext>
            </a:extLst>
          </p:cNvPr>
          <p:cNvSpPr txBox="1"/>
          <p:nvPr/>
        </p:nvSpPr>
        <p:spPr>
          <a:xfrm>
            <a:off x="3171687" y="4368283"/>
            <a:ext cx="110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AList.map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99A4A3-675F-49E0-B9ED-E3BFCD624313}"/>
              </a:ext>
            </a:extLst>
          </p:cNvPr>
          <p:cNvSpPr txBox="1"/>
          <p:nvPr/>
        </p:nvSpPr>
        <p:spPr>
          <a:xfrm>
            <a:off x="5685837" y="436828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AList.filter</a:t>
            </a:r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747A14-7D56-4991-B5EE-FD25B20FC989}"/>
              </a:ext>
            </a:extLst>
          </p:cNvPr>
          <p:cNvSpPr/>
          <p:nvPr/>
        </p:nvSpPr>
        <p:spPr>
          <a:xfrm>
            <a:off x="9289247" y="1865344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9C070B-A277-4949-818C-7902C2E86887}"/>
              </a:ext>
            </a:extLst>
          </p:cNvPr>
          <p:cNvCxnSpPr>
            <a:cxnSpLocks/>
            <a:stCxn id="6" idx="6"/>
            <a:endCxn id="22" idx="2"/>
          </p:cNvCxnSpPr>
          <p:nvPr/>
        </p:nvCxnSpPr>
        <p:spPr>
          <a:xfrm>
            <a:off x="8124164" y="2451619"/>
            <a:ext cx="1165083" cy="1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62DAD04-10BE-415F-9227-13E599A3D528}"/>
              </a:ext>
            </a:extLst>
          </p:cNvPr>
          <p:cNvSpPr txBox="1"/>
          <p:nvPr/>
        </p:nvSpPr>
        <p:spPr>
          <a:xfrm>
            <a:off x="8340651" y="1967207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List.sum</a:t>
            </a:r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7845A7E-2F9C-47D9-AC37-C1C5ADFCA4C8}"/>
              </a:ext>
            </a:extLst>
          </p:cNvPr>
          <p:cNvSpPr/>
          <p:nvPr/>
        </p:nvSpPr>
        <p:spPr>
          <a:xfrm>
            <a:off x="9289247" y="4253204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>
                <a:solidFill>
                  <a:srgbClr val="FFFFFF"/>
                </a:solidFill>
                <a:sym typeface="Symbol" panose="05050102010706020507" pitchFamily="18" charset="2"/>
              </a:rPr>
              <a:t></a:t>
            </a:r>
            <a:endParaRPr lang="en-GB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ADA9A9-DA60-4B96-A945-ED99C55A458C}"/>
              </a:ext>
            </a:extLst>
          </p:cNvPr>
          <p:cNvCxnSpPr>
            <a:cxnSpLocks/>
            <a:stCxn id="15" idx="6"/>
            <a:endCxn id="29" idx="2"/>
          </p:cNvCxnSpPr>
          <p:nvPr/>
        </p:nvCxnSpPr>
        <p:spPr>
          <a:xfrm>
            <a:off x="8124164" y="4852696"/>
            <a:ext cx="1165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5219D4-9A66-41E4-B8AC-386D276353D5}"/>
              </a:ext>
            </a:extLst>
          </p:cNvPr>
          <p:cNvSpPr txBox="1"/>
          <p:nvPr/>
        </p:nvSpPr>
        <p:spPr>
          <a:xfrm>
            <a:off x="8102081" y="4370620"/>
            <a:ext cx="130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AList.sum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67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 animBg="1"/>
      <p:bldP spid="14" grpId="0" animBg="1"/>
      <p:bldP spid="15" grpId="0" animBg="1"/>
      <p:bldP spid="18" grpId="0"/>
      <p:bldP spid="19" grpId="0"/>
      <p:bldP spid="20" grpId="0"/>
      <p:bldP spid="21" grpId="0"/>
      <p:bldP spid="22" grpId="0" animBg="1"/>
      <p:bldP spid="27" grpId="0"/>
      <p:bldP spid="29" grpId="0" animBg="1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D865B-6D15-43FC-8F16-8DAC07EB4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github.com/fsprojects/</a:t>
            </a:r>
            <a:r>
              <a:rPr lang="en-GB" dirty="0" err="1">
                <a:hlinkClick r:id="rId2"/>
              </a:rPr>
              <a:t>FSharp.Data.Adaptive</a:t>
            </a:r>
            <a:r>
              <a:rPr lang="en-GB" dirty="0">
                <a:hlinkClick r:id="rId2"/>
              </a:rPr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353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CEA4B0-0488-4BAE-B513-9FCEAAC0C5EF}"/>
              </a:ext>
            </a:extLst>
          </p:cNvPr>
          <p:cNvGraphicFramePr>
            <a:graphicFrameLocks noGrp="1"/>
          </p:cNvGraphicFramePr>
          <p:nvPr/>
        </p:nvGraphicFramePr>
        <p:xfrm>
          <a:off x="940317" y="1475446"/>
          <a:ext cx="10023152" cy="52339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011576">
                  <a:extLst>
                    <a:ext uri="{9D8B030D-6E8A-4147-A177-3AD203B41FA5}">
                      <a16:colId xmlns:a16="http://schemas.microsoft.com/office/drawing/2014/main" val="856692872"/>
                    </a:ext>
                  </a:extLst>
                </a:gridCol>
                <a:gridCol w="5011576">
                  <a:extLst>
                    <a:ext uri="{9D8B030D-6E8A-4147-A177-3AD203B41FA5}">
                      <a16:colId xmlns:a16="http://schemas.microsoft.com/office/drawing/2014/main" val="3139921441"/>
                    </a:ext>
                  </a:extLst>
                </a:gridCol>
              </a:tblGrid>
              <a:tr h="409636">
                <a:tc>
                  <a:txBody>
                    <a:bodyPr/>
                    <a:lstStyle/>
                    <a:p>
                      <a:r>
                        <a:rPr lang="en-GB" dirty="0"/>
                        <a:t>F# Immutable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F# Adaptive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66336"/>
                  </a:ext>
                </a:extLst>
              </a:tr>
              <a:tr h="40963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aval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&lt;int&gt;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29996"/>
                  </a:ext>
                </a:extLst>
              </a:tr>
              <a:tr h="40963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list&lt;int&gt;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alist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&lt;int&gt;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950751"/>
                  </a:ext>
                </a:extLst>
              </a:tr>
              <a:tr h="40963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set&lt;int&gt;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aset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&lt;int&gt;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692397"/>
                  </a:ext>
                </a:extLst>
              </a:tr>
              <a:tr h="40963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map&lt;int, int&gt;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amap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&lt;int, int&gt;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307963"/>
                  </a:ext>
                </a:extLst>
              </a:tr>
              <a:tr h="40963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[ 1; 2; 3 ]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alist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{ 1; 2;  3}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53787"/>
                  </a:ext>
                </a:extLst>
              </a:tr>
              <a:tr h="1313079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1.0 +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now.Seconds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aval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    let! t = now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    return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t.Seconds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+ 1.0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325013"/>
                  </a:ext>
                </a:extLst>
              </a:tr>
              <a:tr h="1313079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xs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List.map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(fun x -&gt; x * x)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List.filter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(fun x -&gt; x % 3 = 0)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List.sum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xs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AList.map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(fun x -&gt; x * x)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AList.filter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(fun x -&gt; x % 3 = 0)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AList.sum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8786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9201C24-3B02-4D74-816B-F356D5B6735C}"/>
              </a:ext>
            </a:extLst>
          </p:cNvPr>
          <p:cNvSpPr txBox="1"/>
          <p:nvPr/>
        </p:nvSpPr>
        <p:spPr>
          <a:xfrm>
            <a:off x="1424529" y="489857"/>
            <a:ext cx="934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err="1"/>
              <a:t>FSharp.Data.Adaptive</a:t>
            </a:r>
            <a:r>
              <a:rPr lang="en-GB" sz="2800" dirty="0"/>
              <a:t> – Your Data as Incremental Computation</a:t>
            </a:r>
          </a:p>
        </p:txBody>
      </p:sp>
    </p:spTree>
    <p:extLst>
      <p:ext uri="{BB962C8B-B14F-4D97-AF65-F5344CB8AC3E}">
        <p14:creationId xmlns:p14="http://schemas.microsoft.com/office/powerpoint/2010/main" val="648518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97D04C7-02EE-4A0C-A2D1-1B541C1D158A}"/>
              </a:ext>
            </a:extLst>
          </p:cNvPr>
          <p:cNvSpPr txBox="1"/>
          <p:nvPr/>
        </p:nvSpPr>
        <p:spPr>
          <a:xfrm>
            <a:off x="835090" y="499188"/>
            <a:ext cx="486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To the DOM! - The DOM as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4442E2-15BC-478B-8049-F3180D4CA69C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endParaRPr lang="en-GB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DomNode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 id: string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attribs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m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ap&lt;string,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AttributeValue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children: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DomNode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list }</a:t>
            </a:r>
          </a:p>
          <a:p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328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97D04C7-02EE-4A0C-A2D1-1B541C1D158A}"/>
              </a:ext>
            </a:extLst>
          </p:cNvPr>
          <p:cNvSpPr txBox="1"/>
          <p:nvPr/>
        </p:nvSpPr>
        <p:spPr>
          <a:xfrm>
            <a:off x="835090" y="499188"/>
            <a:ext cx="6313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To the DOM! – The DOM as Adaptive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4442E2-15BC-478B-8049-F3180D4CA69C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endParaRPr lang="en-GB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DomNode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 id: string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attribs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amap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&lt;string,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AttributeValue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children: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DomNode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alist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07F53458-B1E1-4ABB-BD96-0EFF6C97DDF1}"/>
              </a:ext>
            </a:extLst>
          </p:cNvPr>
          <p:cNvSpPr/>
          <p:nvPr/>
        </p:nvSpPr>
        <p:spPr>
          <a:xfrm>
            <a:off x="6374866" y="1491068"/>
            <a:ext cx="5162040" cy="461665"/>
          </a:xfrm>
          <a:prstGeom prst="wedgeRectCallout">
            <a:avLst>
              <a:gd name="adj1" fmla="val -64982"/>
              <a:gd name="adj2" fmla="val 8383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You know have an adaptive DOM</a:t>
            </a: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DEE5E610-58E8-49B2-9CC2-FE413C1D4C0B}"/>
              </a:ext>
            </a:extLst>
          </p:cNvPr>
          <p:cNvSpPr/>
          <p:nvPr/>
        </p:nvSpPr>
        <p:spPr>
          <a:xfrm>
            <a:off x="5022935" y="3797272"/>
            <a:ext cx="5162040" cy="1569660"/>
          </a:xfrm>
          <a:prstGeom prst="wedgeRectCallout">
            <a:avLst>
              <a:gd name="adj1" fmla="val -53530"/>
              <a:gd name="adj2" fmla="val -9246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Note this is a recursive adaptive type.</a:t>
            </a:r>
          </a:p>
          <a:p>
            <a:endParaRPr lang="en-GB" sz="2400" dirty="0">
              <a:solidFill>
                <a:schemeClr val="bg1"/>
              </a:solidFill>
              <a:latin typeface="Gill Sans MT (Headings)"/>
            </a:endParaRPr>
          </a:p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The whole shape of the tree might change and adapt</a:t>
            </a:r>
          </a:p>
        </p:txBody>
      </p:sp>
    </p:spTree>
    <p:extLst>
      <p:ext uri="{BB962C8B-B14F-4D97-AF65-F5344CB8AC3E}">
        <p14:creationId xmlns:p14="http://schemas.microsoft.com/office/powerpoint/2010/main" val="214694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Adaptive DOM </a:t>
            </a:r>
            <a:br>
              <a:rPr lang="en-GB" sz="4000" dirty="0"/>
            </a:br>
            <a:r>
              <a:rPr lang="en-GB" sz="4000" dirty="0"/>
              <a:t>= High performance functional web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D865B-6D15-43FC-8F16-8DAC07EB4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526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Adaptive scene graphs </a:t>
            </a:r>
            <a:br>
              <a:rPr lang="en-GB" sz="4000" dirty="0"/>
            </a:br>
            <a:r>
              <a:rPr lang="en-GB" sz="4000" dirty="0"/>
              <a:t>= High performance functional graphics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D865B-6D15-43FC-8F16-8DAC07EB4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D692C6-7B62-489C-9805-47B925553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252" y="501914"/>
            <a:ext cx="6924675" cy="1409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EA7D7C-A4B5-4D18-A11B-515B757B9974}"/>
              </a:ext>
            </a:extLst>
          </p:cNvPr>
          <p:cNvSpPr txBox="1"/>
          <p:nvPr/>
        </p:nvSpPr>
        <p:spPr>
          <a:xfrm>
            <a:off x="3737558" y="480442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github.com/aardvark-platform/aardvark.base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137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96D15A-7659-4918-BC98-42BF91F34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9273" y="-660256"/>
            <a:ext cx="9144000" cy="2387600"/>
          </a:xfrm>
        </p:spPr>
        <p:txBody>
          <a:bodyPr>
            <a:normAutofit/>
          </a:bodyPr>
          <a:lstStyle/>
          <a:p>
            <a:r>
              <a:rPr lang="en-GB" sz="4000" dirty="0"/>
              <a:t>Listening at the edges (in the framework)</a:t>
            </a:r>
          </a:p>
        </p:txBody>
      </p:sp>
      <p:pic>
        <p:nvPicPr>
          <p:cNvPr id="13314" name="Picture 2" descr="Tree implementation in Java (root, parents and children) - Stack ...">
            <a:extLst>
              <a:ext uri="{FF2B5EF4-FFF2-40B4-BE49-F238E27FC236}">
                <a16:creationId xmlns:a16="http://schemas.microsoft.com/office/drawing/2014/main" id="{7E901B53-9AA8-4202-A46E-F38EB3EC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211387"/>
            <a:ext cx="4264661" cy="266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Tree implementation in Java (root, parents and children) - Stack ...">
            <a:extLst>
              <a:ext uri="{FF2B5EF4-FFF2-40B4-BE49-F238E27FC236}">
                <a16:creationId xmlns:a16="http://schemas.microsoft.com/office/drawing/2014/main" id="{5ABF0E4F-220D-47D7-AB14-6863E607F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290" y="2211387"/>
            <a:ext cx="4410364" cy="275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FE41FA-CE7D-4233-A27F-18AFFE25EDEF}"/>
              </a:ext>
            </a:extLst>
          </p:cNvPr>
          <p:cNvSpPr txBox="1"/>
          <p:nvPr/>
        </p:nvSpPr>
        <p:spPr>
          <a:xfrm>
            <a:off x="1013896" y="5176177"/>
            <a:ext cx="199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The adaptive </a:t>
            </a:r>
            <a:r>
              <a:rPr lang="en-GB" dirty="0"/>
              <a:t>DOM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BDCB6-5826-4405-82F7-8F8C9803ABD4}"/>
              </a:ext>
            </a:extLst>
          </p:cNvPr>
          <p:cNvSpPr txBox="1"/>
          <p:nvPr/>
        </p:nvSpPr>
        <p:spPr>
          <a:xfrm>
            <a:off x="7961379" y="517617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actual DOM </a:t>
            </a:r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083E5D7D-4B1B-4358-BCAD-EC8BE8DCD2F0}"/>
              </a:ext>
            </a:extLst>
          </p:cNvPr>
          <p:cNvSpPr/>
          <p:nvPr/>
        </p:nvSpPr>
        <p:spPr>
          <a:xfrm>
            <a:off x="5524989" y="2315361"/>
            <a:ext cx="209724" cy="20972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9C6A4BC5-CC00-45E7-BAF8-0F60D80DB761}"/>
              </a:ext>
            </a:extLst>
          </p:cNvPr>
          <p:cNvSpPr/>
          <p:nvPr/>
        </p:nvSpPr>
        <p:spPr>
          <a:xfrm>
            <a:off x="5107711" y="2878822"/>
            <a:ext cx="209724" cy="20972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87BBA4F4-BB6D-41E6-A5A4-86632B61754D}"/>
              </a:ext>
            </a:extLst>
          </p:cNvPr>
          <p:cNvSpPr/>
          <p:nvPr/>
        </p:nvSpPr>
        <p:spPr>
          <a:xfrm>
            <a:off x="5579472" y="2910980"/>
            <a:ext cx="209724" cy="20972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C6053427-67C4-434C-8ED5-7964AD7A6439}"/>
              </a:ext>
            </a:extLst>
          </p:cNvPr>
          <p:cNvSpPr/>
          <p:nvPr/>
        </p:nvSpPr>
        <p:spPr>
          <a:xfrm>
            <a:off x="6425283" y="2883637"/>
            <a:ext cx="209724" cy="20972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06AD70B8-979A-46F3-8630-D3EA927C6E16}"/>
              </a:ext>
            </a:extLst>
          </p:cNvPr>
          <p:cNvSpPr/>
          <p:nvPr/>
        </p:nvSpPr>
        <p:spPr>
          <a:xfrm>
            <a:off x="5734714" y="3958206"/>
            <a:ext cx="209724" cy="20972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C9081422-051C-4497-986A-099271A38E3A}"/>
              </a:ext>
            </a:extLst>
          </p:cNvPr>
          <p:cNvSpPr/>
          <p:nvPr/>
        </p:nvSpPr>
        <p:spPr>
          <a:xfrm>
            <a:off x="6214569" y="4149756"/>
            <a:ext cx="209724" cy="20972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xplosion: 8 Points 15">
            <a:extLst>
              <a:ext uri="{FF2B5EF4-FFF2-40B4-BE49-F238E27FC236}">
                <a16:creationId xmlns:a16="http://schemas.microsoft.com/office/drawing/2014/main" id="{39B0EDCA-7D91-4EC3-A84B-E021B7148EBD}"/>
              </a:ext>
            </a:extLst>
          </p:cNvPr>
          <p:cNvSpPr/>
          <p:nvPr/>
        </p:nvSpPr>
        <p:spPr>
          <a:xfrm>
            <a:off x="6604435" y="3853343"/>
            <a:ext cx="209724" cy="20972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xplosion: 8 Points 17">
            <a:extLst>
              <a:ext uri="{FF2B5EF4-FFF2-40B4-BE49-F238E27FC236}">
                <a16:creationId xmlns:a16="http://schemas.microsoft.com/office/drawing/2014/main" id="{754AB05D-DF01-4E3A-B1A9-CBF60D9B0756}"/>
              </a:ext>
            </a:extLst>
          </p:cNvPr>
          <p:cNvSpPr/>
          <p:nvPr/>
        </p:nvSpPr>
        <p:spPr>
          <a:xfrm>
            <a:off x="4864993" y="3822583"/>
            <a:ext cx="209724" cy="20972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xplosion: 8 Points 19">
            <a:extLst>
              <a:ext uri="{FF2B5EF4-FFF2-40B4-BE49-F238E27FC236}">
                <a16:creationId xmlns:a16="http://schemas.microsoft.com/office/drawing/2014/main" id="{A099C9D2-C62B-4ABA-A486-F7FC6EB3544D}"/>
              </a:ext>
            </a:extLst>
          </p:cNvPr>
          <p:cNvSpPr/>
          <p:nvPr/>
        </p:nvSpPr>
        <p:spPr>
          <a:xfrm>
            <a:off x="5319709" y="4008539"/>
            <a:ext cx="209724" cy="20972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09B02C-37AC-46F2-A27D-8F681F635852}"/>
              </a:ext>
            </a:extLst>
          </p:cNvPr>
          <p:cNvSpPr txBox="1"/>
          <p:nvPr/>
        </p:nvSpPr>
        <p:spPr>
          <a:xfrm>
            <a:off x="5278595" y="5199778"/>
            <a:ext cx="137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listeners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BF84C9-6373-4E5B-9286-D9FEDFD77112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734713" y="2399252"/>
            <a:ext cx="2922726" cy="45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9BB9C9-DDEB-4032-8C8B-009563435853}"/>
              </a:ext>
            </a:extLst>
          </p:cNvPr>
          <p:cNvCxnSpPr>
            <a:cxnSpLocks/>
          </p:cNvCxnSpPr>
          <p:nvPr/>
        </p:nvCxnSpPr>
        <p:spPr>
          <a:xfrm>
            <a:off x="5263881" y="2935157"/>
            <a:ext cx="2403657" cy="43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CB07139-28D1-4F10-8601-CCADBCB69170}"/>
              </a:ext>
            </a:extLst>
          </p:cNvPr>
          <p:cNvCxnSpPr>
            <a:cxnSpLocks/>
            <a:stCxn id="10" idx="1"/>
          </p:cNvCxnSpPr>
          <p:nvPr/>
        </p:nvCxnSpPr>
        <p:spPr>
          <a:xfrm>
            <a:off x="6425283" y="2967284"/>
            <a:ext cx="3909954" cy="299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F33664-E474-40F7-B509-F766193DB5C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825929" y="2967284"/>
            <a:ext cx="2599354" cy="269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DEB1D4A-AC1B-4081-8FCA-7257F1270C5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462530" y="2399008"/>
            <a:ext cx="3062459" cy="4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848B66-9EE9-4071-81DE-68B5633EBA6D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225155" y="3120705"/>
            <a:ext cx="3436702" cy="26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150CB40-B8C0-4607-8D7F-C87DB9A3C9A1}"/>
              </a:ext>
            </a:extLst>
          </p:cNvPr>
          <p:cNvCxnSpPr>
            <a:cxnSpLocks/>
          </p:cNvCxnSpPr>
          <p:nvPr/>
        </p:nvCxnSpPr>
        <p:spPr>
          <a:xfrm flipV="1">
            <a:off x="1339273" y="2934255"/>
            <a:ext cx="3595095" cy="378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09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7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E0879-A93B-4C89-8BCB-62554CBC9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Wins of Adaptive Functional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996AB-3CA2-433C-842B-422F800F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GB" sz="3200" dirty="0"/>
              <a:t>Adaptive Data gives </a:t>
            </a:r>
            <a:r>
              <a:rPr lang="en-GB" sz="3200" b="1" u="sng" dirty="0"/>
              <a:t>very minimal updates</a:t>
            </a:r>
          </a:p>
          <a:p>
            <a:endParaRPr lang="en-GB" sz="3200" dirty="0"/>
          </a:p>
          <a:p>
            <a:r>
              <a:rPr lang="en-GB" sz="3200" dirty="0"/>
              <a:t>Adaptive Data can have </a:t>
            </a:r>
            <a:r>
              <a:rPr lang="en-GB" sz="3200" b="1" u="sng" dirty="0"/>
              <a:t>dynamic shape and dependencies</a:t>
            </a:r>
          </a:p>
          <a:p>
            <a:endParaRPr lang="en-GB" sz="3200" dirty="0"/>
          </a:p>
          <a:p>
            <a:r>
              <a:rPr lang="en-GB" sz="3200" dirty="0"/>
              <a:t>Adaptive Data can have a </a:t>
            </a:r>
            <a:r>
              <a:rPr lang="en-GB" sz="3200" b="1" u="sng" dirty="0"/>
              <a:t>static outer part</a:t>
            </a:r>
            <a:r>
              <a:rPr lang="en-GB" sz="3200" dirty="0"/>
              <a:t> for perf</a:t>
            </a:r>
          </a:p>
          <a:p>
            <a:endParaRPr lang="en-GB" sz="3200" dirty="0"/>
          </a:p>
          <a:p>
            <a:r>
              <a:rPr lang="en-GB" sz="3200" dirty="0"/>
              <a:t>Adaptive Data is computed </a:t>
            </a:r>
            <a:r>
              <a:rPr lang="en-GB" sz="3200" b="1" u="sng" dirty="0"/>
              <a:t>on-demand</a:t>
            </a:r>
            <a:r>
              <a:rPr lang="en-GB" sz="3200" dirty="0"/>
              <a:t>, critical for scene graphs</a:t>
            </a:r>
          </a:p>
          <a:p>
            <a:endParaRPr lang="en-GB" sz="3200" dirty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4138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C9BB-DA6D-4AFB-84C9-C861567C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0F6BE-23A3-4EBB-86BD-109966C425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03FD8-894A-453F-8001-188E8450B2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1E092-9FDD-4188-941C-2BB8EDCD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"/>
            <a:ext cx="12192000" cy="68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14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442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A Simple Adaptive MVU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bool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model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…</a:t>
            </a:r>
          </a:p>
          <a:p>
            <a:endParaRPr lang="en-GB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type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AdaptiveModel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{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: aval&lt;bool&gt; }</a:t>
            </a:r>
          </a:p>
          <a:p>
            <a:endParaRPr lang="en-GB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(model: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AdaptiveModel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dispatch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aval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! pressed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model.IsPressed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pressed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"I was pressed!"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"Press Me!"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command=(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dispatch Pressed))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E58D40F-5077-4681-8868-8638C4E20570}"/>
              </a:ext>
            </a:extLst>
          </p:cNvPr>
          <p:cNvSpPr/>
          <p:nvPr/>
        </p:nvSpPr>
        <p:spPr>
          <a:xfrm>
            <a:off x="4956783" y="1424418"/>
            <a:ext cx="2278435" cy="400110"/>
          </a:xfrm>
          <a:prstGeom prst="wedgeRectCallout">
            <a:avLst>
              <a:gd name="adj1" fmla="val -96236"/>
              <a:gd name="adj2" fmla="val 1006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The functional model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3F5A502-26EA-46A1-928F-73A5BEA30676}"/>
              </a:ext>
            </a:extLst>
          </p:cNvPr>
          <p:cNvSpPr/>
          <p:nvPr/>
        </p:nvSpPr>
        <p:spPr>
          <a:xfrm>
            <a:off x="5901942" y="2646966"/>
            <a:ext cx="3938249" cy="400110"/>
          </a:xfrm>
          <a:prstGeom prst="wedgeRectCallout">
            <a:avLst>
              <a:gd name="adj1" fmla="val -83995"/>
              <a:gd name="adj2" fmla="val 811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This type is automatically synthesised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A02EBC9-AD91-4CD3-9746-A860AFADAECE}"/>
              </a:ext>
            </a:extLst>
          </p:cNvPr>
          <p:cNvSpPr/>
          <p:nvPr/>
        </p:nvSpPr>
        <p:spPr>
          <a:xfrm>
            <a:off x="8119376" y="3732634"/>
            <a:ext cx="1939882" cy="400110"/>
          </a:xfrm>
          <a:prstGeom prst="wedgeRectCallout">
            <a:avLst>
              <a:gd name="adj1" fmla="val -148250"/>
              <a:gd name="adj2" fmla="val -5350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The adaptive view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D1525E7-9A33-4D6F-BE75-780A1D483517}"/>
              </a:ext>
            </a:extLst>
          </p:cNvPr>
          <p:cNvSpPr/>
          <p:nvPr/>
        </p:nvSpPr>
        <p:spPr>
          <a:xfrm>
            <a:off x="5214481" y="1871140"/>
            <a:ext cx="2334541" cy="400110"/>
          </a:xfrm>
          <a:prstGeom prst="wedgeRectCallout">
            <a:avLst>
              <a:gd name="adj1" fmla="val -103580"/>
              <a:gd name="adj2" fmla="val 3387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The functional update</a:t>
            </a:r>
          </a:p>
        </p:txBody>
      </p:sp>
    </p:spTree>
    <p:extLst>
      <p:ext uri="{BB962C8B-B14F-4D97-AF65-F5344CB8AC3E}">
        <p14:creationId xmlns:p14="http://schemas.microsoft.com/office/powerpoint/2010/main" val="205794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F458EE-A39E-4BC5-90F9-D64D24AD4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16" y="0"/>
            <a:ext cx="6181487" cy="27826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835727" y="2992219"/>
            <a:ext cx="85205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GB" sz="3600" dirty="0"/>
              <a:t>Summary</a:t>
            </a:r>
          </a:p>
          <a:p>
            <a:pPr marL="0" lvl="1" algn="ctr"/>
            <a:endParaRPr lang="en-GB" sz="3600" dirty="0"/>
          </a:p>
          <a:p>
            <a:pPr marL="0" lvl="1" algn="ctr"/>
            <a:r>
              <a:rPr lang="en-GB" sz="3600" i="1" dirty="0"/>
              <a:t>Adaptive Functional Data makes Functional relevant to amazing high-perf UI 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2230D01B-1BB2-4DC6-8EA6-9F6681D59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69" y="702123"/>
            <a:ext cx="3824288" cy="3200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465C0691-FC2B-492E-883F-41BF9DE7E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0"/>
            <a:ext cx="4581831" cy="38645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0490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835727" y="2992219"/>
            <a:ext cx="85205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GB" sz="3600" dirty="0"/>
              <a:t>Summary</a:t>
            </a:r>
          </a:p>
          <a:p>
            <a:pPr marL="0" lvl="1" algn="ctr"/>
            <a:endParaRPr lang="en-GB" sz="3600" dirty="0"/>
          </a:p>
          <a:p>
            <a:pPr marL="0" lvl="1" algn="ctr"/>
            <a:r>
              <a:rPr lang="en-GB" sz="3600" i="1" dirty="0"/>
              <a:t>You can use functional adaptive data in many situations with </a:t>
            </a:r>
            <a:r>
              <a:rPr lang="en-GB" sz="3600" i="1" dirty="0" err="1"/>
              <a:t>FSharp.Data.Adaptive</a:t>
            </a: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4141769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039FB-8BE3-4A9F-B068-43371417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B4BB-9AAD-4863-8533-29D633CFE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58057" cy="4351338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en-GB" b="0" i="0" dirty="0">
                <a:effectLst/>
                <a:latin typeface="Roboto"/>
              </a:rPr>
              <a:t>Talks</a:t>
            </a:r>
            <a:endParaRPr lang="en-GB" dirty="0">
              <a:latin typeface="Roboto"/>
              <a:hlinkClick r:id="rId2"/>
            </a:endParaRPr>
          </a:p>
          <a:p>
            <a:pPr algn="l"/>
            <a:r>
              <a:rPr lang="en-GB" dirty="0">
                <a:latin typeface="Roboto"/>
                <a:hlinkClick r:id="rId2"/>
              </a:rPr>
              <a:t>Functional Adventures on High Performance Computer Graphics - Georg </a:t>
            </a:r>
            <a:r>
              <a:rPr lang="en-GB" dirty="0" err="1">
                <a:latin typeface="Roboto"/>
                <a:hlinkClick r:id="rId2"/>
              </a:rPr>
              <a:t>Haaser</a:t>
            </a:r>
            <a:endParaRPr lang="en-GB" b="0" i="0" dirty="0">
              <a:effectLst/>
              <a:latin typeface="Roboto"/>
            </a:endParaRPr>
          </a:p>
          <a:p>
            <a:pPr algn="l"/>
            <a:r>
              <a:rPr lang="en-GB" b="0" i="0" dirty="0">
                <a:effectLst/>
                <a:latin typeface="Roboto"/>
                <a:hlinkClick r:id="rId3"/>
              </a:rPr>
              <a:t>Functional Programming boosting scientific and industrial research</a:t>
            </a:r>
            <a:r>
              <a:rPr lang="en-GB" b="0" i="0" dirty="0">
                <a:effectLst/>
                <a:latin typeface="Roboto"/>
              </a:rPr>
              <a:t> – </a:t>
            </a:r>
            <a:r>
              <a:rPr lang="en-GB" dirty="0">
                <a:latin typeface="Roboto"/>
              </a:rPr>
              <a:t>Thomas Ortner</a:t>
            </a:r>
            <a:endParaRPr lang="en-GB" b="0" i="0" dirty="0">
              <a:effectLst/>
              <a:latin typeface="Roboto"/>
            </a:endParaRPr>
          </a:p>
          <a:p>
            <a:pPr algn="l"/>
            <a:r>
              <a:rPr lang="en-GB" b="0" i="0" dirty="0">
                <a:effectLst/>
                <a:latin typeface="Roboto"/>
                <a:hlinkClick r:id="rId4"/>
              </a:rPr>
              <a:t>FP vs Efficiency</a:t>
            </a:r>
            <a:r>
              <a:rPr lang="en-GB" b="0" i="0" dirty="0">
                <a:effectLst/>
                <a:latin typeface="Roboto"/>
              </a:rPr>
              <a:t> - </a:t>
            </a:r>
            <a:r>
              <a:rPr lang="en-GB" b="0" i="0" u="none" strike="noStrike" dirty="0">
                <a:solidFill>
                  <a:srgbClr val="001D31"/>
                </a:solidFill>
                <a:effectLst/>
                <a:latin typeface="Open Sans"/>
                <a:hlinkClick r:id="rId5"/>
              </a:rPr>
              <a:t>Harald </a:t>
            </a:r>
            <a:r>
              <a:rPr lang="en-GB" b="0" i="0" u="none" strike="noStrike" dirty="0" err="1">
                <a:solidFill>
                  <a:srgbClr val="001D31"/>
                </a:solidFill>
                <a:effectLst/>
                <a:latin typeface="Open Sans"/>
                <a:hlinkClick r:id="rId5"/>
              </a:rPr>
              <a:t>Steinlechner</a:t>
            </a:r>
            <a:endParaRPr lang="en-GB" b="0" i="0" dirty="0">
              <a:effectLst/>
              <a:latin typeface="Roboto"/>
            </a:endParaRPr>
          </a:p>
          <a:p>
            <a:pPr marL="0" indent="0" algn="l">
              <a:buNone/>
            </a:pPr>
            <a:endParaRPr lang="en-GB" dirty="0">
              <a:latin typeface="Roboto"/>
            </a:endParaRPr>
          </a:p>
          <a:p>
            <a:pPr marL="0" indent="0" algn="l">
              <a:buNone/>
            </a:pPr>
            <a:r>
              <a:rPr lang="en-GB" dirty="0">
                <a:latin typeface="Roboto"/>
              </a:rPr>
              <a:t>Repos</a:t>
            </a:r>
            <a:endParaRPr lang="en-GB" b="0" i="0" dirty="0">
              <a:effectLst/>
              <a:latin typeface="Roboto"/>
            </a:endParaRPr>
          </a:p>
          <a:p>
            <a:r>
              <a:rPr lang="en-GB" dirty="0">
                <a:hlinkClick r:id="rId6"/>
              </a:rPr>
              <a:t>fsprojects.github.io/</a:t>
            </a:r>
            <a:r>
              <a:rPr lang="en-GB" dirty="0" err="1">
                <a:hlinkClick r:id="rId6"/>
              </a:rPr>
              <a:t>FSharp.Data.Adaptive</a:t>
            </a:r>
            <a:r>
              <a:rPr lang="en-GB" dirty="0">
                <a:hlinkClick r:id="rId6"/>
              </a:rPr>
              <a:t>/</a:t>
            </a:r>
            <a:endParaRPr lang="en-GB" dirty="0"/>
          </a:p>
          <a:p>
            <a:r>
              <a:rPr lang="en-GB" dirty="0">
                <a:hlinkClick r:id="rId7"/>
              </a:rPr>
              <a:t>github.com/aardvark-platform</a:t>
            </a:r>
            <a:r>
              <a:rPr lang="en-GB" dirty="0"/>
              <a:t> </a:t>
            </a:r>
            <a:br>
              <a:rPr lang="en-GB" b="0" i="0" dirty="0">
                <a:solidFill>
                  <a:srgbClr val="000000"/>
                </a:solidFill>
                <a:effectLst/>
                <a:latin typeface="Roboto"/>
              </a:rPr>
            </a:br>
            <a:endParaRPr lang="en-GB" b="0" i="0" dirty="0">
              <a:solidFill>
                <a:srgbClr val="000000"/>
              </a:solidFill>
              <a:effectLst/>
              <a:latin typeface="Roboto"/>
            </a:endParaRPr>
          </a:p>
          <a:p>
            <a:pPr marL="0" indent="0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Roboto"/>
              </a:rPr>
              <a:t>Resources</a:t>
            </a:r>
          </a:p>
          <a:p>
            <a:pPr algn="l"/>
            <a:r>
              <a:rPr lang="en-GB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8"/>
              </a:rPr>
              <a:t>VU Design and programming of a rendering engine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930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286E0-D1FD-4A39-B705-B38DD1C7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CAE18-7E79-4A92-9972-5D2D936A72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189F7-9D36-41CC-9BAB-2CD34261C5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9F229-4697-40B2-83FD-74CF6B672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4" y="0"/>
            <a:ext cx="12137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4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8AAFC-8CFF-4F6E-B1FA-0420B6651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9" y="0"/>
            <a:ext cx="1122554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511EF2-2A02-481C-89F7-6FAC3C205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12" y="6276974"/>
            <a:ext cx="2509838" cy="667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734A5-C7DD-4B84-BF85-663970F9F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575" y="5267326"/>
            <a:ext cx="1258736" cy="167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1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053FF-4407-4133-9754-9AD8151BD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MVU and its variations are becoming ubiquitous</a:t>
            </a: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en-GB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1EC77-39BD-408C-ACA5-2AF377BCB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903" y="3070437"/>
            <a:ext cx="1386488" cy="1100614"/>
          </a:xfrm>
          <a:prstGeom prst="rect">
            <a:avLst/>
          </a:prstGeom>
        </p:spPr>
      </p:pic>
      <p:pic>
        <p:nvPicPr>
          <p:cNvPr id="5" name="Picture 2" descr="Image result for flutter logo">
            <a:extLst>
              <a:ext uri="{FF2B5EF4-FFF2-40B4-BE49-F238E27FC236}">
                <a16:creationId xmlns:a16="http://schemas.microsoft.com/office/drawing/2014/main" id="{833DABD4-5CA9-4115-A899-358B3AFA3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544" y="2915852"/>
            <a:ext cx="2280203" cy="6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react logo">
            <a:extLst>
              <a:ext uri="{FF2B5EF4-FFF2-40B4-BE49-F238E27FC236}">
                <a16:creationId xmlns:a16="http://schemas.microsoft.com/office/drawing/2014/main" id="{C5066C56-9F72-466E-88A8-49E3EC7D6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711" r="576" b="28765"/>
          <a:stretch/>
        </p:blipFill>
        <p:spPr bwMode="auto">
          <a:xfrm>
            <a:off x="4250639" y="5749495"/>
            <a:ext cx="1553108" cy="61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fable logo f#">
            <a:extLst>
              <a:ext uri="{FF2B5EF4-FFF2-40B4-BE49-F238E27FC236}">
                <a16:creationId xmlns:a16="http://schemas.microsoft.com/office/drawing/2014/main" id="{87E66BC1-D80B-4D62-BA5C-6881CD139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28" y="4446121"/>
            <a:ext cx="992057" cy="7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elm logo">
            <a:extLst>
              <a:ext uri="{FF2B5EF4-FFF2-40B4-BE49-F238E27FC236}">
                <a16:creationId xmlns:a16="http://schemas.microsoft.com/office/drawing/2014/main" id="{F257C100-5CFE-401C-B184-929CBA164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836" y="4749439"/>
            <a:ext cx="1965621" cy="78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edux logo">
            <a:extLst>
              <a:ext uri="{FF2B5EF4-FFF2-40B4-BE49-F238E27FC236}">
                <a16:creationId xmlns:a16="http://schemas.microsoft.com/office/drawing/2014/main" id="{C759C6BA-E15B-461E-9063-B4F68BC80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86" y="5359194"/>
            <a:ext cx="13906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B1CDD91-5A78-4D06-9EC0-E7778CEABC71}"/>
              </a:ext>
            </a:extLst>
          </p:cNvPr>
          <p:cNvGrpSpPr/>
          <p:nvPr/>
        </p:nvGrpSpPr>
        <p:grpSpPr>
          <a:xfrm>
            <a:off x="5821308" y="3995963"/>
            <a:ext cx="679838" cy="758182"/>
            <a:chOff x="4450040" y="2392228"/>
            <a:chExt cx="1161711" cy="1270927"/>
          </a:xfrm>
        </p:grpSpPr>
        <p:pic>
          <p:nvPicPr>
            <p:cNvPr id="11" name="Picture 4" descr="Image result for flux facebook logo">
              <a:extLst>
                <a:ext uri="{FF2B5EF4-FFF2-40B4-BE49-F238E27FC236}">
                  <a16:creationId xmlns:a16="http://schemas.microsoft.com/office/drawing/2014/main" id="{5295447E-5ADF-4BB6-9BC8-538F8915E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17"/>
            <a:stretch/>
          </p:blipFill>
          <p:spPr bwMode="auto">
            <a:xfrm>
              <a:off x="4450040" y="2392228"/>
              <a:ext cx="1161711" cy="750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5ED693-27A2-49F7-8695-5AB4637F2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39075" y="3101180"/>
              <a:ext cx="990600" cy="56197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348653-3E34-4836-ABBC-FF8D07CA08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0980" y="2915852"/>
            <a:ext cx="1734436" cy="19489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7D9498-75E5-4C80-B981-568BFF9974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7628" y="4898787"/>
            <a:ext cx="1390650" cy="1885190"/>
          </a:xfrm>
          <a:prstGeom prst="rect">
            <a:avLst/>
          </a:prstGeom>
        </p:spPr>
      </p:pic>
      <p:pic>
        <p:nvPicPr>
          <p:cNvPr id="2056" name="Picture 8" descr="Image result for swift ui logo">
            <a:extLst>
              <a:ext uri="{FF2B5EF4-FFF2-40B4-BE49-F238E27FC236}">
                <a16:creationId xmlns:a16="http://schemas.microsoft.com/office/drawing/2014/main" id="{E2F9035A-5ED9-4B88-8926-8A9C9F3CA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7" t="10130" r="38435" b="21461"/>
          <a:stretch/>
        </p:blipFill>
        <p:spPr bwMode="auto">
          <a:xfrm>
            <a:off x="8934420" y="3740260"/>
            <a:ext cx="2228891" cy="270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5FAC2D-31E6-4F24-8A7E-7059F97E142F}"/>
              </a:ext>
            </a:extLst>
          </p:cNvPr>
          <p:cNvSpPr txBox="1"/>
          <p:nvPr/>
        </p:nvSpPr>
        <p:spPr>
          <a:xfrm>
            <a:off x="8890818" y="2659559"/>
            <a:ext cx="2158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MAUI</a:t>
            </a:r>
          </a:p>
        </p:txBody>
      </p:sp>
    </p:spTree>
    <p:extLst>
      <p:ext uri="{BB962C8B-B14F-4D97-AF65-F5344CB8AC3E}">
        <p14:creationId xmlns:p14="http://schemas.microsoft.com/office/powerpoint/2010/main" val="21778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7272"/>
            <a:ext cx="9144000" cy="2387600"/>
          </a:xfrm>
        </p:spPr>
        <p:txBody>
          <a:bodyPr>
            <a:normAutofit/>
          </a:bodyPr>
          <a:lstStyle/>
          <a:p>
            <a:r>
              <a:rPr lang="en-GB" sz="4000" dirty="0"/>
              <a:t>The ideas I talked about last year at NDC…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D865B-6D15-43FC-8F16-8DAC07EB4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50503"/>
            <a:ext cx="9144000" cy="1655762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Are now strongly contributing to the future of  .NET UI…..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AA311-8923-483C-BE01-495786B6A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461" y="4293541"/>
            <a:ext cx="767715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98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But can we go further?</a:t>
            </a:r>
            <a:br>
              <a:rPr lang="en-GB" sz="4000" dirty="0"/>
            </a:br>
            <a:br>
              <a:rPr lang="en-GB" sz="4000" dirty="0"/>
            </a:br>
            <a:r>
              <a:rPr lang="en-GB" sz="4000" dirty="0"/>
              <a:t>Is Functional relevant to </a:t>
            </a:r>
            <a:r>
              <a:rPr lang="en-GB" sz="4000" b="1" u="sng" dirty="0"/>
              <a:t>high performance</a:t>
            </a:r>
            <a:r>
              <a:rPr lang="en-GB" sz="4000" dirty="0"/>
              <a:t> UI?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D865B-6D15-43FC-8F16-8DAC07EB4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9641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AA735EA34E804A8D88CBDF1D75478D" ma:contentTypeVersion="7" ma:contentTypeDescription="Create a new document." ma:contentTypeScope="" ma:versionID="d4fd12fce9620c6fd5131ee5af7f15eb">
  <xsd:schema xmlns:xsd="http://www.w3.org/2001/XMLSchema" xmlns:xs="http://www.w3.org/2001/XMLSchema" xmlns:p="http://schemas.microsoft.com/office/2006/metadata/properties" xmlns:ns3="cf7f2c2a-8069-4ddf-b2bb-a03f354924af" xmlns:ns4="4a22e21f-d7be-47f0-9a23-f47ebae14ebb" targetNamespace="http://schemas.microsoft.com/office/2006/metadata/properties" ma:root="true" ma:fieldsID="7e6e02969fc4f26b83a8dcd8a9fc18e6" ns3:_="" ns4:_="">
    <xsd:import namespace="cf7f2c2a-8069-4ddf-b2bb-a03f354924af"/>
    <xsd:import namespace="4a22e21f-d7be-47f0-9a23-f47ebae14eb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7f2c2a-8069-4ddf-b2bb-a03f354924a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22e21f-d7be-47f0-9a23-f47ebae14e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FE3F26-AE22-4F9B-A419-9D7CC4EC6F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7f2c2a-8069-4ddf-b2bb-a03f354924af"/>
    <ds:schemaRef ds:uri="4a22e21f-d7be-47f0-9a23-f47ebae14e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C0C9973-B236-4D9D-9A6C-D83FBA8B39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E41739-84F0-4F24-A41F-25EAA1E44B09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cf7f2c2a-8069-4ddf-b2bb-a03f354924af"/>
    <ds:schemaRef ds:uri="http://schemas.microsoft.com/office/2006/documentManagement/types"/>
    <ds:schemaRef ds:uri="http://schemas.microsoft.com/office/2006/metadata/properties"/>
    <ds:schemaRef ds:uri="4a22e21f-d7be-47f0-9a23-f47ebae14ebb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1104</Words>
  <Application>Microsoft Office PowerPoint</Application>
  <PresentationFormat>Widescreen</PresentationFormat>
  <Paragraphs>227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Gill Sans MT (Headings)</vt:lpstr>
      <vt:lpstr>Open Sans</vt:lpstr>
      <vt:lpstr>Roboto</vt:lpstr>
      <vt:lpstr>Segoe UI Light</vt:lpstr>
      <vt:lpstr>Office Theme</vt:lpstr>
      <vt:lpstr>Functional Data that Changes and Adapts  ….for High Performance Functional UIs</vt:lpstr>
      <vt:lpstr>Situation</vt:lpstr>
      <vt:lpstr>Situation: The world of UI is developing</vt:lpstr>
      <vt:lpstr>PowerPoint Presentation</vt:lpstr>
      <vt:lpstr>PowerPoint Presentation</vt:lpstr>
      <vt:lpstr>PowerPoint Presentation</vt:lpstr>
      <vt:lpstr>PowerPoint Presentation</vt:lpstr>
      <vt:lpstr>The ideas I talked about last year at NDC…</vt:lpstr>
      <vt:lpstr>But can we go further?  Is Functional relevant to high performance UI?</vt:lpstr>
      <vt:lpstr>PowerPoint Presentation</vt:lpstr>
      <vt:lpstr>PowerPoint Presentation</vt:lpstr>
      <vt:lpstr>https://www.youtube.com/watch?v=sVM8inY9YWo</vt:lpstr>
      <vt:lpstr>Let’s get Back to Basics</vt:lpstr>
      <vt:lpstr>A Simple MVU App</vt:lpstr>
      <vt:lpstr>A Simple MVU App</vt:lpstr>
      <vt:lpstr>PowerPoint Presentation</vt:lpstr>
      <vt:lpstr>Functional for rapid update, data-intense, interactive UI?</vt:lpstr>
      <vt:lpstr>Incremental functional for rapid update, data-intense, incremental interactive UI?</vt:lpstr>
      <vt:lpstr>Incremental + Functional? What even is that?</vt:lpstr>
      <vt:lpstr>Incremental makes me think…</vt:lpstr>
      <vt:lpstr> A secret….  Incrementality is likely the major source of mutable objects and “static thinking” in your team</vt:lpstr>
      <vt:lpstr>PowerPoint Presentation</vt:lpstr>
      <vt:lpstr>PowerPoint Presentation</vt:lpstr>
      <vt:lpstr>You recompute the vdom?  </vt:lpstr>
      <vt:lpstr>You incrementally recompute the vdom?  </vt:lpstr>
      <vt:lpstr>PowerPoint Presentation</vt:lpstr>
      <vt:lpstr>MVU</vt:lpstr>
      <vt:lpstr>ΔM ΔV Δ U</vt:lpstr>
      <vt:lpstr>Incremental + Functional? What even is that?</vt:lpstr>
      <vt:lpstr>FSharp.Data.Adaptive</vt:lpstr>
      <vt:lpstr>PowerPoint Presentation</vt:lpstr>
      <vt:lpstr>Demo</vt:lpstr>
      <vt:lpstr>PowerPoint Presentation</vt:lpstr>
      <vt:lpstr>PowerPoint Presentation</vt:lpstr>
      <vt:lpstr>PowerPoint Presentation</vt:lpstr>
      <vt:lpstr>Adaptive DOM  = High performance functional web UI</vt:lpstr>
      <vt:lpstr>Adaptive scene graphs  = High performance functional graphics UI</vt:lpstr>
      <vt:lpstr>Listening at the edges (in the framework)</vt:lpstr>
      <vt:lpstr>Wins of Adaptive Functional Data</vt:lpstr>
      <vt:lpstr>A Simple Adaptive MVU App</vt:lpstr>
      <vt:lpstr>PowerPoint Presentation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 minutes of unscheduled @dsyme</dc:title>
  <dc:creator>Don Syme</dc:creator>
  <cp:lastModifiedBy>Don Syme</cp:lastModifiedBy>
  <cp:revision>7</cp:revision>
  <dcterms:created xsi:type="dcterms:W3CDTF">2019-09-26T19:03:47Z</dcterms:created>
  <dcterms:modified xsi:type="dcterms:W3CDTF">2020-06-10T22:16:55Z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SetDate">
    <vt:lpwstr>2019-09-26T19:06:04.2110129Z</vt:lpwstr>
  </property>
  <property fmtid="{D5CDD505-2E9C-101B-9397-08002B2CF9AE}" pid="5" name="MSIP_Label_f42aa342-8706-4288-bd11-ebb85995028c_Name">
    <vt:lpwstr>General</vt:lpwstr>
  </property>
  <property fmtid="{D5CDD505-2E9C-101B-9397-08002B2CF9AE}" pid="6" name="MSIP_Label_f42aa342-8706-4288-bd11-ebb85995028c_ActionId">
    <vt:lpwstr>834cf6d7-0050-4270-a471-e1a6dde4bb92</vt:lpwstr>
  </property>
  <property fmtid="{D5CDD505-2E9C-101B-9397-08002B2CF9AE}" pid="7" name="MSIP_Label_f42aa342-8706-4288-bd11-ebb85995028c_Extended_MSFT_Method">
    <vt:lpwstr>Automatic</vt:lpwstr>
  </property>
  <property fmtid="{D5CDD505-2E9C-101B-9397-08002B2CF9AE}" pid="8" name="Sensitivity">
    <vt:lpwstr>General</vt:lpwstr>
  </property>
  <property fmtid="{D5CDD505-2E9C-101B-9397-08002B2CF9AE}" pid="9" name="ContentTypeId">
    <vt:lpwstr>0x010100F0AA735EA34E804A8D88CBDF1D75478D</vt:lpwstr>
  </property>
</Properties>
</file>